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2292" y="-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22.12.2020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22.12.2020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22.12.2020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22.12.2020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22.12.2020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22.12.2020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57000"/>
            <a:lum/>
          </a:blip>
          <a:srcRect/>
          <a:stretch>
            <a:fillRect l="-48000" r="-4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540B31-4219-4670-8F41-6199AE27419F}" type="datetimeFigureOut">
              <a:rPr lang="ru-RU" smtClean="0"/>
              <a:pPr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404664" y="323528"/>
            <a:ext cx="6120680" cy="100811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b="0" i="0" u="none" strike="noStrike" cap="none" normalizeH="0" baseline="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Муниципальное автономное дошкольное образовательное учреждение «Детский сад № 398 комбинированного вида» </a:t>
            </a:r>
            <a:endParaRPr kumimoji="0" lang="ru-RU" b="0" i="0" u="none" strike="noStrike" cap="none" normalizeH="0" baseline="0" dirty="0" smtClean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b="0" i="0" u="none" strike="noStrike" cap="none" normalizeH="0" baseline="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Советского района г. Казани</a:t>
            </a:r>
            <a:endParaRPr kumimoji="0" lang="ru-RU" b="0" i="0" u="none" strike="noStrike" cap="none" normalizeH="0" baseline="0" dirty="0" smtClean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04664" y="1547664"/>
            <a:ext cx="6048672" cy="144016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Творческая </a:t>
            </a:r>
            <a:r>
              <a:rPr lang="ru-RU" sz="4400" dirty="0" err="1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мастеркая</a:t>
            </a:r>
            <a:r>
              <a:rPr lang="ru-RU" sz="44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4400" dirty="0">
              <a:ln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76672" y="5148064"/>
            <a:ext cx="6120680" cy="374441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Программа рассчитана на возраст с </a:t>
            </a:r>
            <a:r>
              <a:rPr lang="ru-RU" sz="20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 до </a:t>
            </a:r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7 лет и</a:t>
            </a:r>
          </a:p>
          <a:p>
            <a:pPr algn="just"/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предусматривает время проведения с сентября по май.</a:t>
            </a:r>
          </a:p>
          <a:p>
            <a:pPr algn="just"/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Занятия проводятся два раза в неделю</a:t>
            </a:r>
          </a:p>
          <a:p>
            <a:pPr algn="just"/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Продолжительность</a:t>
            </a:r>
            <a:r>
              <a:rPr lang="ru-RU" sz="200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вторая младшая </a:t>
            </a:r>
            <a:r>
              <a:rPr lang="ru-RU" sz="20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группа – 15 минут; средняя группа – 20 минут; старшая </a:t>
            </a:r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группа – 25 минут;</a:t>
            </a:r>
          </a:p>
          <a:p>
            <a:pPr algn="just"/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подготовительная группа – до 30 минут.</a:t>
            </a:r>
          </a:p>
          <a:p>
            <a:pPr algn="just"/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Программа рассчитана на </a:t>
            </a:r>
            <a:r>
              <a:rPr lang="ru-RU" sz="20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64 </a:t>
            </a:r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занятия в каждой </a:t>
            </a:r>
            <a:r>
              <a:rPr lang="ru-RU" sz="20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возрастной группе.</a:t>
            </a:r>
            <a:endParaRPr lang="ru-RU" sz="2000" dirty="0">
              <a:ln>
                <a:solidFill>
                  <a:schemeClr val="accent4">
                    <a:lumMod val="50000"/>
                  </a:schemeClr>
                </a:solidFill>
              </a:ln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66194777ff64752405118af399764aa6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326001">
            <a:off x="3965893" y="2427438"/>
            <a:ext cx="2976214" cy="305252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836712" y="251520"/>
            <a:ext cx="5472608" cy="144016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ПЕДАГОГИ</a:t>
            </a:r>
            <a:endParaRPr lang="ru-RU" sz="4400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348880" y="2123728"/>
            <a:ext cx="4248472" cy="165618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200" dirty="0" err="1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Кырыкчы</a:t>
            </a:r>
            <a:r>
              <a:rPr lang="ru-RU" sz="22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2200" dirty="0" err="1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Гульнара</a:t>
            </a:r>
            <a:r>
              <a:rPr lang="ru-RU" sz="22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Габдулбаровна</a:t>
            </a:r>
            <a:r>
              <a:rPr lang="ru-RU" sz="22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22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Воспитатель</a:t>
            </a:r>
          </a:p>
          <a:p>
            <a:pPr algn="ctr"/>
            <a:r>
              <a:rPr lang="ru-RU" sz="22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Первая квалификационная категория</a:t>
            </a:r>
            <a:endParaRPr lang="ru-RU" sz="2200" dirty="0">
              <a:ln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60648" y="5868144"/>
            <a:ext cx="4248472" cy="18002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200" dirty="0" err="1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Мухаметзянова</a:t>
            </a:r>
            <a:r>
              <a:rPr lang="ru-RU" sz="22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2200" dirty="0" err="1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Лейсана</a:t>
            </a:r>
            <a:r>
              <a:rPr lang="ru-RU" sz="22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Рамилевна</a:t>
            </a:r>
            <a:endParaRPr lang="ru-RU" sz="2200" dirty="0" smtClean="0">
              <a:ln>
                <a:solidFill>
                  <a:schemeClr val="accent4">
                    <a:lumMod val="50000"/>
                  </a:schemeClr>
                </a:solidFill>
              </a:ln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2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Воспитатель</a:t>
            </a:r>
          </a:p>
        </p:txBody>
      </p:sp>
      <p:pic>
        <p:nvPicPr>
          <p:cNvPr id="3074" name="Picture 2" descr="https://edu.tatar.ru/upload/anketas/4522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35696"/>
            <a:ext cx="2862318" cy="381642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6" name="Picture 4" descr="https://edu.tatar.ru/upload/anketas/60105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43047" y="4860032"/>
            <a:ext cx="3014953" cy="401993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404664" y="323528"/>
            <a:ext cx="6048672" cy="136815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4400" b="0" i="0" u="none" strike="noStrike" cap="none" normalizeH="0" baseline="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Цели и задачи программы </a:t>
            </a:r>
            <a:endParaRPr kumimoji="0" lang="ru-RU" sz="4400" b="0" i="0" u="none" strike="noStrike" cap="none" normalizeH="0" baseline="0" dirty="0" smtClean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60648" y="2123728"/>
            <a:ext cx="6192688" cy="151216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2000" b="1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20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развитие творческих и коммуникативных способностей ребёнка посредством самовыражения через изготовление изделий из солёного теста</a:t>
            </a:r>
          </a:p>
          <a:p>
            <a:pPr algn="just"/>
            <a:endParaRPr lang="ru-RU" sz="2000" dirty="0">
              <a:ln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60648" y="4644008"/>
            <a:ext cx="6336704" cy="410445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endParaRPr lang="ru-RU" sz="2000" dirty="0" smtClean="0">
              <a:ln>
                <a:solidFill>
                  <a:schemeClr val="accent4">
                    <a:lumMod val="50000"/>
                  </a:schemeClr>
                </a:solidFill>
              </a:ln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b="1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Задачи: </a:t>
            </a:r>
          </a:p>
          <a:p>
            <a:pPr algn="just"/>
            <a:r>
              <a:rPr lang="ru-RU" sz="16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знакомить со способами деятельности – лепка из соленого теста;</a:t>
            </a:r>
          </a:p>
          <a:p>
            <a:pPr algn="just"/>
            <a:r>
              <a:rPr lang="ru-RU" sz="16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знать и соблюдать правила техники безопасности;</a:t>
            </a:r>
          </a:p>
          <a:p>
            <a:pPr algn="just"/>
            <a:r>
              <a:rPr lang="ru-RU" sz="16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помочь овладевать основами, умениями работы из целого куска теста, из отдельных частей, создание образов;</a:t>
            </a:r>
          </a:p>
          <a:p>
            <a:pPr algn="just"/>
            <a:r>
              <a:rPr lang="ru-RU" sz="16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развивать опыт в творческой деятельности, в создании новых форм, образцов, поиске новых решений в создании композиций;</a:t>
            </a:r>
          </a:p>
          <a:p>
            <a:pPr algn="just"/>
            <a:r>
              <a:rPr lang="ru-RU" sz="16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развивать конструктивное взаимодействие с эстетическим  воспитанием, речевым развитием, мелкой моторикой, глазомером;</a:t>
            </a:r>
          </a:p>
          <a:p>
            <a:pPr algn="just"/>
            <a:r>
              <a:rPr lang="ru-RU" sz="16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воспитывать ответственность при выполнении работ;</a:t>
            </a:r>
          </a:p>
          <a:p>
            <a:pPr algn="just"/>
            <a:r>
              <a:rPr lang="ru-RU" sz="16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воспитывать умение четко соблюдать  необходимую последовательность действий;</a:t>
            </a:r>
          </a:p>
          <a:p>
            <a:pPr algn="just"/>
            <a:r>
              <a:rPr lang="ru-RU" sz="16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воспитывать умение организовать  свое рабочее место, убирать за собой.  </a:t>
            </a:r>
          </a:p>
          <a:p>
            <a:pPr lvl="0"/>
            <a:endParaRPr lang="ru-RU" sz="1600" dirty="0">
              <a:ln>
                <a:solidFill>
                  <a:schemeClr val="accent4">
                    <a:lumMod val="50000"/>
                  </a:schemeClr>
                </a:solidFill>
              </a:ln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9" name="Стрелка вниз 8"/>
          <p:cNvSpPr/>
          <p:nvPr/>
        </p:nvSpPr>
        <p:spPr>
          <a:xfrm>
            <a:off x="3068960" y="3851920"/>
            <a:ext cx="576064" cy="576064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692696" y="323528"/>
            <a:ext cx="5544616" cy="136815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Ожидаемые результаты</a:t>
            </a:r>
            <a:endParaRPr lang="ru-RU" sz="4400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260648" y="1907705"/>
            <a:ext cx="6336704" cy="691276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buNone/>
            </a:pPr>
            <a:r>
              <a:rPr lang="ru-RU" sz="16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результате обучения по данной программе, обучающиеся :</a:t>
            </a:r>
          </a:p>
          <a:p>
            <a:pPr algn="just">
              <a:buNone/>
            </a:pPr>
            <a:r>
              <a:rPr lang="ru-RU" sz="16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узнают историю появления технологии лепки из соленого теста.</a:t>
            </a:r>
          </a:p>
          <a:p>
            <a:pPr algn="just">
              <a:buNone/>
            </a:pPr>
            <a:r>
              <a:rPr lang="ru-RU" sz="16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– научатся технологии изготовления солёного теста и различным приемам работы с соленым тестом;</a:t>
            </a:r>
          </a:p>
          <a:p>
            <a:pPr algn="just">
              <a:buNone/>
            </a:pPr>
            <a:r>
              <a:rPr lang="ru-RU" sz="16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научатся планировать работу в группе, соотносить свои действия с поставленной целью, осуществлять взаимоконтроль выполняемых практических действий.</a:t>
            </a:r>
          </a:p>
          <a:p>
            <a:pPr algn="just">
              <a:buNone/>
            </a:pPr>
            <a:r>
              <a:rPr lang="ru-RU" sz="16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научатся лепить сложные сюжетные картины из соленого теста</a:t>
            </a:r>
          </a:p>
          <a:p>
            <a:pPr algn="just">
              <a:buNone/>
            </a:pPr>
            <a:r>
              <a:rPr lang="ru-RU" sz="16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у учащихся сформируются коммуникативные умения и навыки при защите проектных работ</a:t>
            </a:r>
          </a:p>
          <a:p>
            <a:pPr algn="just">
              <a:buNone/>
            </a:pPr>
            <a:r>
              <a:rPr lang="ru-RU" sz="16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научатся планировать предстоящую работу, соотносить свои действия с поставленной целью, осуществлять самоконтроль выполняемых практических действий,</a:t>
            </a:r>
          </a:p>
          <a:p>
            <a:pPr algn="just">
              <a:buNone/>
            </a:pPr>
            <a:r>
              <a:rPr lang="ru-RU" sz="16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-желание участвовать в коллективных работах, в  выставках и т.д.;</a:t>
            </a:r>
          </a:p>
          <a:p>
            <a:pPr algn="just">
              <a:buNone/>
            </a:pPr>
            <a:r>
              <a:rPr lang="ru-RU" sz="16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-оригинальность предлагаемых художественных решений;</a:t>
            </a:r>
          </a:p>
          <a:p>
            <a:pPr algn="just">
              <a:buNone/>
            </a:pPr>
            <a:r>
              <a:rPr lang="ru-RU" sz="16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-окрепшая  моторика рук.</a:t>
            </a:r>
          </a:p>
          <a:p>
            <a:pPr algn="just">
              <a:buNone/>
            </a:pPr>
            <a:r>
              <a:rPr lang="ru-RU" sz="16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 способен самостоятельно выбирать и использовать необходимые инструменты для работы;</a:t>
            </a:r>
          </a:p>
          <a:p>
            <a:pPr algn="just">
              <a:buNone/>
            </a:pPr>
            <a:r>
              <a:rPr lang="ru-RU" sz="16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-гармонично сочетать цвета, соответствующие изображаемым предметам и по собственному желанию;</a:t>
            </a:r>
          </a:p>
          <a:p>
            <a:pPr algn="just">
              <a:buNone/>
            </a:pPr>
            <a:r>
              <a:rPr lang="ru-RU" sz="16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-соблюдать правила безопасной работы;</a:t>
            </a:r>
          </a:p>
          <a:p>
            <a:pPr algn="just">
              <a:buNone/>
            </a:pPr>
            <a:r>
              <a:rPr lang="ru-RU" sz="16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-украшать интерьер помещения своими работами и др.</a:t>
            </a:r>
          </a:p>
          <a:p>
            <a:endParaRPr lang="ru-RU" dirty="0">
              <a:ln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259</TotalTime>
  <Words>198</Words>
  <Application>Microsoft Office PowerPoint</Application>
  <PresentationFormat>Экран (4:3)</PresentationFormat>
  <Paragraphs>44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Слайд 1</vt:lpstr>
      <vt:lpstr>Слайд 2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7 группа</dc:creator>
  <cp:lastModifiedBy>7 группа</cp:lastModifiedBy>
  <cp:revision>12</cp:revision>
  <dcterms:created xsi:type="dcterms:W3CDTF">2020-12-21T08:09:28Z</dcterms:created>
  <dcterms:modified xsi:type="dcterms:W3CDTF">2020-12-22T13:02:32Z</dcterms:modified>
</cp:coreProperties>
</file>